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62" r:id="rId5"/>
    <p:sldId id="260" r:id="rId6"/>
    <p:sldId id="264" r:id="rId7"/>
    <p:sldId id="266" r:id="rId8"/>
    <p:sldId id="263" r:id="rId9"/>
    <p:sldId id="267" r:id="rId10"/>
    <p:sldId id="269" r:id="rId11"/>
    <p:sldId id="295" r:id="rId12"/>
    <p:sldId id="296" r:id="rId13"/>
    <p:sldId id="268" r:id="rId14"/>
    <p:sldId id="270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A25868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535" autoAdjust="0"/>
  </p:normalViewPr>
  <p:slideViewPr>
    <p:cSldViewPr>
      <p:cViewPr varScale="1">
        <p:scale>
          <a:sx n="86" d="100"/>
          <a:sy n="86" d="100"/>
        </p:scale>
        <p:origin x="17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5F423-2F23-4212-8CF6-28D9B2691F0F}" type="datetimeFigureOut">
              <a:rPr lang="en-CA" smtClean="0"/>
              <a:pPr/>
              <a:t>2018-09-05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2D699-6E16-44AF-8061-A07296AFAD6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5052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D699-6E16-44AF-8061-A07296AFAD61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1909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D699-6E16-44AF-8061-A07296AFAD61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208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D699-6E16-44AF-8061-A07296AFAD61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4484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D699-6E16-44AF-8061-A07296AFAD61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209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D699-6E16-44AF-8061-A07296AFAD61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7413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D699-6E16-44AF-8061-A07296AFAD61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1683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D699-6E16-44AF-8061-A07296AFAD61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5071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D699-6E16-44AF-8061-A07296AFAD61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5113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D699-6E16-44AF-8061-A07296AFAD61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1622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D699-6E16-44AF-8061-A07296AFAD61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2622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D699-6E16-44AF-8061-A07296AFAD61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3943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D699-6E16-44AF-8061-A07296AFAD61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8596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D699-6E16-44AF-8061-A07296AFAD61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3585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D699-6E16-44AF-8061-A07296AFAD61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3646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D699-6E16-44AF-8061-A07296AFAD61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5326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D699-6E16-44AF-8061-A07296AFAD61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5629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6204-8481-430E-86F9-22E8A9B48D8B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3AF2-3019-413B-84BE-B761F86C7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6204-8481-430E-86F9-22E8A9B48D8B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3AF2-3019-413B-84BE-B761F86C7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6204-8481-430E-86F9-22E8A9B48D8B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3AF2-3019-413B-84BE-B761F86C7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6204-8481-430E-86F9-22E8A9B48D8B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3AF2-3019-413B-84BE-B761F86C7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6204-8481-430E-86F9-22E8A9B48D8B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E723AF2-3019-413B-84BE-B761F86C7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6204-8481-430E-86F9-22E8A9B48D8B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3AF2-3019-413B-84BE-B761F86C7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6204-8481-430E-86F9-22E8A9B48D8B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3AF2-3019-413B-84BE-B761F86C7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6204-8481-430E-86F9-22E8A9B48D8B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3AF2-3019-413B-84BE-B761F86C7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6204-8481-430E-86F9-22E8A9B48D8B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3AF2-3019-413B-84BE-B761F86C7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6204-8481-430E-86F9-22E8A9B48D8B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3AF2-3019-413B-84BE-B761F86C7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6204-8481-430E-86F9-22E8A9B48D8B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3AF2-3019-413B-84BE-B761F86C7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BC6204-8481-430E-86F9-22E8A9B48D8B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723AF2-3019-413B-84BE-B761F86C7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turnaroundranch@live.ca" TargetMode="Externa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3331698"/>
            <a:ext cx="3581400" cy="1011702"/>
          </a:xfrm>
        </p:spPr>
        <p:txBody>
          <a:bodyPr/>
          <a:lstStyle/>
          <a:p>
            <a:r>
              <a:rPr lang="en-US" b="1" dirty="0"/>
              <a:t>TURNING LIVES AROUND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Wendy &amp; Arco portra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50" y="533400"/>
            <a:ext cx="4400550" cy="586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3962400" y="685800"/>
            <a:ext cx="486727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38953"/>
                    </a:gs>
                    <a:gs pos="50000">
                      <a:srgbClr val="622423"/>
                    </a:gs>
                    <a:gs pos="100000">
                      <a:srgbClr val="938953"/>
                    </a:gs>
                  </a:gsLst>
                  <a:lin ang="5400000" scaled="1"/>
                </a:gradFill>
                <a:effectLst/>
                <a:latin typeface="Bookman Old Style"/>
              </a:rPr>
              <a:t>Turn Around</a:t>
            </a: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5181600" y="1905000"/>
            <a:ext cx="2936875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38953"/>
                    </a:gs>
                    <a:gs pos="50000">
                      <a:srgbClr val="622423"/>
                    </a:gs>
                    <a:gs pos="100000">
                      <a:srgbClr val="938953"/>
                    </a:gs>
                  </a:gsLst>
                  <a:lin ang="5400000" scaled="1"/>
                </a:gradFill>
                <a:effectLst/>
                <a:latin typeface="Bookman Old Style"/>
              </a:rPr>
              <a:t>Ranch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46482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Equine Assisted Counseling and Traditional Counseling in a relaxed, informal setting.</a:t>
            </a: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For kids, teens, adults,</a:t>
            </a: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families and groups.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1534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4400" dirty="0">
                <a:solidFill>
                  <a:srgbClr val="FFFF00"/>
                </a:solidFill>
                <a:latin typeface="Calibri" pitchFamily="34" charset="0"/>
              </a:rPr>
              <a:t>Why use horses as co-counselors?</a:t>
            </a:r>
          </a:p>
        </p:txBody>
      </p:sp>
      <p:pic>
        <p:nvPicPr>
          <p:cNvPr id="4" name="Picture 3" descr="Bella Dora &amp; Wend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2286000"/>
            <a:ext cx="4419600" cy="3314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4800" y="1525488"/>
            <a:ext cx="1752600" cy="317009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Horses are profoundly tuned into what is happening inside people and are well able to give feedback that is valuable.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81000" y="5943600"/>
            <a:ext cx="83820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Working with horses engages most of the senses: sight, touch, sound and smell.  It also engages different learning styles.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943600" y="1219200"/>
            <a:ext cx="2743200" cy="224676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Connection with horses provides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power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ful metaphors and experiential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 learning opportunities as clients work through their issues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1534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4400" dirty="0">
                <a:solidFill>
                  <a:srgbClr val="FFFF00"/>
                </a:solidFill>
                <a:latin typeface="Calibri" pitchFamily="34" charset="0"/>
              </a:rPr>
              <a:t>Why use horses as co-counselors?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81000" y="5845314"/>
            <a:ext cx="83820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Many who have been through abuse are reluctant to allow themselves to trust in relationship with humans, but will find this trust with an animal. 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019800" y="1731883"/>
            <a:ext cx="2743200" cy="34778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When working with aboriginal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clients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it helps for us to be aware that horses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have been 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 significant part 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many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aboriginal lives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and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 cultures for thousands of years –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the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original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“horse whisperers.”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r="14165"/>
          <a:stretch/>
        </p:blipFill>
        <p:spPr>
          <a:xfrm>
            <a:off x="42829" y="1248891"/>
            <a:ext cx="5595971" cy="4443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95300" y="304800"/>
            <a:ext cx="81534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4400" dirty="0">
                <a:solidFill>
                  <a:srgbClr val="FFFF00"/>
                </a:solidFill>
                <a:latin typeface="Calibri" pitchFamily="34" charset="0"/>
              </a:rPr>
              <a:t>Why use horses as co-counselors?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2" t="5061" r="5000"/>
          <a:stretch/>
        </p:blipFill>
        <p:spPr>
          <a:xfrm>
            <a:off x="381000" y="1447800"/>
            <a:ext cx="5791200" cy="4868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33400" y="304800"/>
            <a:ext cx="81534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4400" dirty="0">
                <a:solidFill>
                  <a:srgbClr val="FFFF00"/>
                </a:solidFill>
                <a:latin typeface="Calibri" pitchFamily="34" charset="0"/>
              </a:rPr>
              <a:t>Why use horses as co-counselors?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337479" y="1527422"/>
            <a:ext cx="2362200" cy="470898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Many h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orses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 are innate experts in PTSD issues as they live with 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constant state of hypervigilance as a survival instinct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000" dirty="0">
              <a:solidFill>
                <a:schemeClr val="bg1"/>
              </a:solidFill>
              <a:latin typeface="Calibri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Horses 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help clients tune into body awareness when they have disassociated to survive abuse and trauma.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68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5800" y="228600"/>
            <a:ext cx="43434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libri" pitchFamily="34" charset="0"/>
              </a:rPr>
              <a:t>HORSES AND COUNSELORS CAN HELP:</a:t>
            </a:r>
            <a:endParaRPr lang="en-US" sz="2800" dirty="0">
              <a:solidFill>
                <a:srgbClr val="002060"/>
              </a:solidFill>
              <a:latin typeface="Calibri" pitchFamily="34" charset="0"/>
            </a:endParaRPr>
          </a:p>
          <a:p>
            <a:pPr lvl="0"/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Behavioral issues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Abuse issues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Anxiety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Communication skills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Relationship issues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Parenting challenges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Addiction issues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Depression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Anger management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Couples challenges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Eating disorders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Self esteem enhancement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Thought disorders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Personal development &amp; growth</a:t>
            </a:r>
          </a:p>
          <a:p>
            <a:endParaRPr lang="en-US" sz="2400" dirty="0"/>
          </a:p>
        </p:txBody>
      </p:sp>
      <p:pic>
        <p:nvPicPr>
          <p:cNvPr id="6" name="Picture 5" descr="Kailie &amp; Luna.JPG"/>
          <p:cNvPicPr>
            <a:picLocks noChangeAspect="1"/>
          </p:cNvPicPr>
          <p:nvPr/>
        </p:nvPicPr>
        <p:blipFill>
          <a:blip r:embed="rId3" cstate="print"/>
          <a:srcRect t="17742"/>
          <a:stretch>
            <a:fillRect/>
          </a:stretch>
        </p:blipFill>
        <p:spPr>
          <a:xfrm>
            <a:off x="457200" y="381000"/>
            <a:ext cx="3886200" cy="4793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una &amp; Randy on 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732" y="2971800"/>
            <a:ext cx="4800728" cy="3585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09600" y="990600"/>
            <a:ext cx="472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Confidence / self esteem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Leadership skills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Non-verbal communication skills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Horsemanship skills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7620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Assertiveness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Teamwork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Self awareness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Problem solving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Responsibility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Creative thinking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52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POTENTIAL GAINS FROM THIS EXPERIENCE: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3657600"/>
            <a:ext cx="2362200" cy="2677656"/>
          </a:xfrm>
          <a:prstGeom prst="rect">
            <a:avLst/>
          </a:prstGeom>
          <a:ln w="19050"/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“A breath of fresh air”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as you deal with your issues, obtaining new perspectives on old problems!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850.JPG"/>
          <p:cNvPicPr>
            <a:picLocks noChangeAspect="1"/>
          </p:cNvPicPr>
          <p:nvPr/>
        </p:nvPicPr>
        <p:blipFill>
          <a:blip r:embed="rId3" cstate="print"/>
          <a:srcRect l="10753" t="12903" r="17204"/>
          <a:stretch>
            <a:fillRect/>
          </a:stretch>
        </p:blipFill>
        <p:spPr>
          <a:xfrm>
            <a:off x="609600" y="2347414"/>
            <a:ext cx="5029200" cy="40533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248400" y="486668"/>
            <a:ext cx="2514600" cy="5914132"/>
          </a:xfrm>
          <a:prstGeom prst="roundRect">
            <a:avLst/>
          </a:prstGeom>
          <a:ln w="76200" cmpd="thickThin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</a:rPr>
              <a:t>Hourly counseling sessions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206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</a:rPr>
              <a:t>Family sessions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206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</a:rPr>
              <a:t>Small group sessions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206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</a:rPr>
              <a:t>Treatment group home for 6 clients.</a:t>
            </a:r>
            <a:endParaRPr lang="en-US" sz="28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176451"/>
            <a:ext cx="3276600" cy="1804749"/>
          </a:xfrm>
          <a:prstGeom prst="roundRect">
            <a:avLst/>
          </a:prstGeom>
          <a:ln w="76200" cmpd="thickThin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</a:rPr>
              <a:t>The Turn Around Ranch does both traditional counseling and Equine Assisted Counseling in a number of modalities.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ndy &amp; Wendy and horses hu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7508" y="762000"/>
            <a:ext cx="4067584" cy="5867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28600" y="1295400"/>
            <a:ext cx="3810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  <a:p>
            <a:pPr algn="ctr"/>
            <a:r>
              <a:rPr lang="en-CA" dirty="0"/>
              <a:t> </a:t>
            </a:r>
            <a:r>
              <a:rPr lang="en-CA" sz="2800" dirty="0">
                <a:latin typeface="Calibri" panose="020F0502020204030204" pitchFamily="34" charset="0"/>
                <a:cs typeface="Calibri" panose="020F0502020204030204" pitchFamily="34" charset="0"/>
              </a:rPr>
              <a:t>Turning lives around through </a:t>
            </a:r>
          </a:p>
          <a:p>
            <a:pPr algn="ctr"/>
            <a:r>
              <a:rPr lang="en-CA" sz="2800" dirty="0">
                <a:latin typeface="Calibri" panose="020F0502020204030204" pitchFamily="34" charset="0"/>
                <a:cs typeface="Calibri" panose="020F0502020204030204" pitchFamily="34" charset="0"/>
              </a:rPr>
              <a:t>a counseling partnership </a:t>
            </a:r>
          </a:p>
          <a:p>
            <a:pPr algn="ctr"/>
            <a:r>
              <a:rPr lang="en-CA" sz="2800" dirty="0">
                <a:latin typeface="Calibri" panose="020F0502020204030204" pitchFamily="34" charset="0"/>
                <a:cs typeface="Calibri" panose="020F0502020204030204" pitchFamily="34" charset="0"/>
              </a:rPr>
              <a:t>with horses </a:t>
            </a:r>
          </a:p>
          <a:p>
            <a:pPr algn="ctr"/>
            <a:endParaRPr lang="en-C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sz="2800" dirty="0">
                <a:latin typeface="Calibri" panose="020F0502020204030204" pitchFamily="34" charset="0"/>
                <a:cs typeface="Calibri" panose="020F0502020204030204" pitchFamily="34" charset="0"/>
              </a:rPr>
              <a:t>in a serene outdoor setting </a:t>
            </a:r>
          </a:p>
          <a:p>
            <a:pPr algn="ctr"/>
            <a:endParaRPr lang="en-C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sz="2800" dirty="0">
                <a:latin typeface="Calibri" panose="020F0502020204030204" pitchFamily="34" charset="0"/>
                <a:cs typeface="Calibri" panose="020F0502020204030204" pitchFamily="34" charset="0"/>
              </a:rPr>
              <a:t>to create lasting change </a:t>
            </a:r>
          </a:p>
          <a:p>
            <a:pPr algn="ctr"/>
            <a:r>
              <a:rPr lang="en-CA" sz="2800" dirty="0">
                <a:latin typeface="Calibri" panose="020F0502020204030204" pitchFamily="34" charset="0"/>
                <a:cs typeface="Calibri" panose="020F0502020204030204" pitchFamily="34" charset="0"/>
              </a:rPr>
              <a:t>in the lives of</a:t>
            </a:r>
          </a:p>
          <a:p>
            <a:pPr algn="ctr"/>
            <a:r>
              <a:rPr lang="en-CA" sz="2800" dirty="0">
                <a:latin typeface="Calibri" panose="020F0502020204030204" pitchFamily="34" charset="0"/>
                <a:cs typeface="Calibri" panose="020F0502020204030204" pitchFamily="34" charset="0"/>
              </a:rPr>
              <a:t>those we serve. 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60198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aiandra GD" pitchFamily="34" charset="0"/>
              </a:rPr>
              <a:t>TURN AROUND RANCH</a:t>
            </a:r>
            <a:endParaRPr lang="en-US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226.JPG"/>
          <p:cNvPicPr>
            <a:picLocks noChangeAspect="1"/>
          </p:cNvPicPr>
          <p:nvPr/>
        </p:nvPicPr>
        <p:blipFill>
          <a:blip r:embed="rId3" cstate="print"/>
          <a:srcRect t="5001" r="10891"/>
          <a:stretch>
            <a:fillRect/>
          </a:stretch>
        </p:blipFill>
        <p:spPr>
          <a:xfrm>
            <a:off x="304800" y="3581400"/>
            <a:ext cx="4158233" cy="2959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IMG_0002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381000"/>
            <a:ext cx="2590800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448627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38953"/>
                    </a:gs>
                    <a:gs pos="50000">
                      <a:srgbClr val="622423"/>
                    </a:gs>
                    <a:gs pos="100000">
                      <a:srgbClr val="938953"/>
                    </a:gs>
                  </a:gsLst>
                  <a:lin ang="5400000" scaled="1"/>
                </a:gradFill>
                <a:effectLst/>
                <a:latin typeface="Bookman Old Style"/>
              </a:rPr>
              <a:t>Turn Around</a:t>
            </a:r>
          </a:p>
        </p:txBody>
      </p:sp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1447800" y="1295400"/>
            <a:ext cx="27940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38953"/>
                    </a:gs>
                    <a:gs pos="50000">
                      <a:srgbClr val="622423"/>
                    </a:gs>
                    <a:gs pos="100000">
                      <a:srgbClr val="938953"/>
                    </a:gs>
                  </a:gsLst>
                  <a:lin ang="5400000" scaled="1"/>
                </a:gradFill>
                <a:effectLst/>
                <a:latin typeface="Bookman Old Style"/>
              </a:rPr>
              <a:t>Ranch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2860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Located 15 minutes NW of Rocky Mountain House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Box 699</a:t>
            </a:r>
            <a:endParaRPr lang="en-US" sz="800" dirty="0">
              <a:solidFill>
                <a:schemeClr val="bg1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Rocky Mountain House, Alberta</a:t>
            </a:r>
            <a:endParaRPr lang="en-US" sz="800" dirty="0">
              <a:solidFill>
                <a:schemeClr val="bg1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T4T 1A5</a:t>
            </a:r>
            <a:endParaRPr lang="en-US" sz="8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0969" y="4800600"/>
            <a:ext cx="42344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Website: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</a:rPr>
              <a:t>turnaroundranch.net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Email: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hlinkClick r:id="rId5"/>
              </a:rPr>
              <a:t>turnaroundranch@live.ca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(403) 895-6995 cell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(403) 845-6996 ranch</a:t>
            </a:r>
            <a:endParaRPr lang="en-US" sz="2400" dirty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</a:rPr>
              <a:t>(403) 845-6993 group home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399"/>
            <a:ext cx="5410200" cy="243779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 Turn Around Ranch</a:t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en-US" sz="2400" dirty="0">
                <a:solidFill>
                  <a:srgbClr val="00B050"/>
                </a:solidFill>
              </a:rPr>
              <a:t>is set in a 1000 acres of</a:t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en-US" sz="2400" dirty="0">
                <a:solidFill>
                  <a:srgbClr val="00B050"/>
                </a:solidFill>
              </a:rPr>
              <a:t>forested hills.  A creek runs throughout the property and the ranch is bordered by the </a:t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en-US" sz="2400" dirty="0">
                <a:solidFill>
                  <a:srgbClr val="00B050"/>
                </a:solidFill>
              </a:rPr>
              <a:t>North Saskatchewan River.</a:t>
            </a:r>
            <a:endParaRPr lang="en-US" sz="2000" dirty="0"/>
          </a:p>
        </p:txBody>
      </p:sp>
      <p:pic>
        <p:nvPicPr>
          <p:cNvPr id="2051" name="Picture 3" descr="C:\Documents and Settings\Wendy\My Documents\My Pictures\2009_09_30 Fall creek walk with cats\Buster Creek in fores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3139017" cy="4708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C:\Documents and Settings\Wendy\My Documents\My Pictures\2009_09_30 Fall creek walk with cats\Buster Creek &amp; Quonset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05200" y="2971195"/>
            <a:ext cx="5425369" cy="3616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533400" y="5334000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The ranch is located 15 minutes NW of Rocky Mountain House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Wendy\My Documents\My Pictures\2009_09_30 Fall creek walk with cats\Hilltop Haven all mowe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0051" y="1295400"/>
            <a:ext cx="8343898" cy="55625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3810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Hilltop Haven is over 7,500 square feet and is a lovely place to settle into as clients are</a:t>
            </a:r>
          </a:p>
          <a:p>
            <a:pPr algn="ctr"/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turning  things around inside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9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2667000"/>
            <a:ext cx="26416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4"/>
          <a:stretch/>
        </p:blipFill>
        <p:spPr>
          <a:xfrm>
            <a:off x="533400" y="501144"/>
            <a:ext cx="6389649" cy="37593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" y="4791670"/>
            <a:ext cx="5562600" cy="14773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Creekside Manor is our residential treatment group home that is licensed for six clients.  </a:t>
            </a:r>
          </a:p>
          <a:p>
            <a:pPr algn="ctr"/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nestled into the bends of Buster Creek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has a big vegetable garden out back.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-3 more stalls in stable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"/>
            <a:ext cx="3138170" cy="2095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G_04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810000"/>
            <a:ext cx="3962400" cy="264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4-16 stable-arena from e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1219200"/>
            <a:ext cx="5638800" cy="37645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733800" y="381000"/>
            <a:ext cx="51816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ranch boasts a 13 stall stables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 adjoining 70’x170’ heated arena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5410200"/>
            <a:ext cx="40386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Equine assisted counseling and workshops happen all year round.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Documents and Settings\wtredger\Local Settings\Temporary Internet Files\Content.IE5\30C4SN2P\MPj04387300000[1]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57800" y="609600"/>
            <a:ext cx="3562350" cy="518160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37117" y="2286000"/>
            <a:ext cx="4343400" cy="403187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p3d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 in Psychology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Master’s degree in Counseling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Canadian Certified Counselor</a:t>
            </a:r>
            <a:endParaRPr lang="en-US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YEARS EXPERIENCE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COUNSELOR WITH CHALLENGED YOUTH</a:t>
            </a:r>
          </a:p>
          <a:p>
            <a:pPr algn="ctr"/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Completed Level I &amp; II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Equine Assisted Counseling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43 years of working with horses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117" y="304800"/>
            <a:ext cx="43434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WENDY TREDGER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anna backwards &amp; Dreamer.JPG"/>
          <p:cNvPicPr>
            <a:picLocks noChangeAspect="1"/>
          </p:cNvPicPr>
          <p:nvPr/>
        </p:nvPicPr>
        <p:blipFill>
          <a:blip r:embed="rId3" cstate="print"/>
          <a:srcRect l="34167"/>
          <a:stretch>
            <a:fillRect/>
          </a:stretch>
        </p:blipFill>
        <p:spPr>
          <a:xfrm>
            <a:off x="533400" y="533400"/>
            <a:ext cx="461518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638800" y="533400"/>
            <a:ext cx="3200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Sometimes we all feel like our lives have been turned upside and backwards. . 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400" dirty="0">
                <a:latin typeface="Calibri" pitchFamily="34" charset="0"/>
              </a:rPr>
              <a:t>and processing with someone who cares,</a:t>
            </a:r>
          </a:p>
          <a:p>
            <a:r>
              <a:rPr lang="en-US" sz="2400" dirty="0">
                <a:latin typeface="Calibri" pitchFamily="34" charset="0"/>
              </a:rPr>
              <a:t>gaining some new wisdom and coping strategies can help!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6019800"/>
            <a:ext cx="571500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We are all about turning lives around!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679.JPG"/>
          <p:cNvPicPr>
            <a:picLocks noChangeAspect="1"/>
          </p:cNvPicPr>
          <p:nvPr/>
        </p:nvPicPr>
        <p:blipFill>
          <a:blip r:embed="rId3" cstate="print"/>
          <a:srcRect l="31408" t="4255" r="33131" b="25836"/>
          <a:stretch>
            <a:fillRect/>
          </a:stretch>
        </p:blipFill>
        <p:spPr>
          <a:xfrm>
            <a:off x="5334000" y="2057400"/>
            <a:ext cx="3429000" cy="45066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914400" y="457200"/>
            <a:ext cx="7543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Sometimes it takes a giant leap in a new direction.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4800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Equine Assisted Counseling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is a very dynamic form of experiential therapy.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latin typeface="Calibri" pitchFamily="34" charset="0"/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Interactive sessions with the horse and counselor supplement the traditional office context of just talking and listening that usually go on in counseling.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  <a:latin typeface="Calibri" pitchFamily="34" charset="0"/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Clients learn by doing, not just by talking about things.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  <a:latin typeface="Calibri" pitchFamily="34" charset="0"/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No prior experience with horses is needed and riding is not what it is all about – 90% of what goes on in equine assisted counseling happens on the ground.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1534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4400" dirty="0">
                <a:solidFill>
                  <a:srgbClr val="FFFF00"/>
                </a:solidFill>
                <a:latin typeface="Calibri" pitchFamily="34" charset="0"/>
              </a:rPr>
              <a:t>Why use horses as co-counselors?</a:t>
            </a:r>
          </a:p>
        </p:txBody>
      </p:sp>
      <p:pic>
        <p:nvPicPr>
          <p:cNvPr id="4" name="Picture 3" descr="Bella Dora &amp; Wendy.JPG"/>
          <p:cNvPicPr>
            <a:picLocks noChangeAspect="1"/>
          </p:cNvPicPr>
          <p:nvPr/>
        </p:nvPicPr>
        <p:blipFill>
          <a:blip r:embed="rId3" cstate="print"/>
          <a:srcRect l="23333" t="31111" r="20000" b="12222"/>
          <a:stretch>
            <a:fillRect/>
          </a:stretch>
        </p:blipFill>
        <p:spPr>
          <a:xfrm>
            <a:off x="3276600" y="1371600"/>
            <a:ext cx="25908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62000" y="5486400"/>
            <a:ext cx="77724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It’s more fun, relaxed, informal and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less intimidating than an office counseling experience.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1000" y="2133600"/>
            <a:ext cx="2667000" cy="224676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Horses are very good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at unconditional love and provide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 breakthroughs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with clients who are reluctant to trust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</a:rPr>
              <a:t>other humans.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096000" y="1525488"/>
            <a:ext cx="2667000" cy="255454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This counseling is based on both insight and experiential application.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It often obtains better, more lasting results in a shorter time than with only talk therapy.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6114</TotalTime>
  <Words>773</Words>
  <Application>Microsoft Office PowerPoint</Application>
  <PresentationFormat>On-screen Show (4:3)</PresentationFormat>
  <Paragraphs>147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Book Antiqua</vt:lpstr>
      <vt:lpstr>Bookman Old Style</vt:lpstr>
      <vt:lpstr>Calibri</vt:lpstr>
      <vt:lpstr>Lucida Sans</vt:lpstr>
      <vt:lpstr>Maiandra GD</vt:lpstr>
      <vt:lpstr>Times New Roman</vt:lpstr>
      <vt:lpstr>Wingdings</vt:lpstr>
      <vt:lpstr>Wingdings 2</vt:lpstr>
      <vt:lpstr>Wingdings 3</vt:lpstr>
      <vt:lpstr>Apex</vt:lpstr>
      <vt:lpstr>PowerPoint Presentation</vt:lpstr>
      <vt:lpstr>The Turn Around Ranch is set in a 1000 acres of forested hills.  A creek runs throughout the property and the ranch is bordered by the  North Saskatchewan River.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Wendy Tredger</dc:creator>
  <cp:lastModifiedBy>Wendy Tredger</cp:lastModifiedBy>
  <cp:revision>435</cp:revision>
  <dcterms:created xsi:type="dcterms:W3CDTF">2010-04-09T18:02:08Z</dcterms:created>
  <dcterms:modified xsi:type="dcterms:W3CDTF">2018-09-05T23:08:17Z</dcterms:modified>
</cp:coreProperties>
</file>